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0" r:id="rId1"/>
  </p:sldMasterIdLst>
  <p:notesMasterIdLst>
    <p:notesMasterId r:id="rId14"/>
  </p:notesMasterIdLst>
  <p:sldIdLst>
    <p:sldId id="256" r:id="rId2"/>
    <p:sldId id="257" r:id="rId3"/>
    <p:sldId id="259" r:id="rId4"/>
    <p:sldId id="278" r:id="rId5"/>
    <p:sldId id="261" r:id="rId6"/>
    <p:sldId id="264" r:id="rId7"/>
    <p:sldId id="267" r:id="rId8"/>
    <p:sldId id="277" r:id="rId9"/>
    <p:sldId id="260" r:id="rId10"/>
    <p:sldId id="263" r:id="rId11"/>
    <p:sldId id="270" r:id="rId12"/>
    <p:sldId id="276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Montserrat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596" y="13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0365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8059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67000">
              <a:schemeClr val="accent2"/>
            </a:gs>
            <a:gs pos="100000">
              <a:schemeClr val="accent3"/>
            </a:gs>
          </a:gsLst>
          <a:lin ang="2700000" scaled="0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swar1207/KeyLogger.gi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"/>
          <p:cNvPicPr preferRelativeResize="0"/>
          <p:nvPr/>
        </p:nvPicPr>
        <p:blipFill rotWithShape="1">
          <a:blip r:embed="rId3">
            <a:alphaModFix/>
          </a:blip>
          <a:srcRect t="11244" b="6032"/>
          <a:stretch/>
        </p:blipFill>
        <p:spPr>
          <a:xfrm>
            <a:off x="-118285" y="0"/>
            <a:ext cx="12428571" cy="6858000"/>
          </a:xfrm>
          <a:custGeom>
            <a:avLst/>
            <a:gdLst/>
            <a:ahLst/>
            <a:cxnLst/>
            <a:rect l="l" t="t" r="r" b="b"/>
            <a:pathLst>
              <a:path w="12428571" h="8290285" extrusionOk="0">
                <a:moveTo>
                  <a:pt x="0" y="0"/>
                </a:moveTo>
                <a:lnTo>
                  <a:pt x="12428571" y="0"/>
                </a:lnTo>
                <a:lnTo>
                  <a:pt x="12428571" y="8290286"/>
                </a:lnTo>
                <a:lnTo>
                  <a:pt x="0" y="8290286"/>
                </a:lnTo>
                <a:close/>
              </a:path>
            </a:pathLst>
          </a:custGeom>
          <a:gradFill>
            <a:gsLst>
              <a:gs pos="0">
                <a:srgbClr val="062C4A"/>
              </a:gs>
              <a:gs pos="50000">
                <a:srgbClr val="8295A4"/>
              </a:gs>
              <a:gs pos="100000">
                <a:srgbClr val="FFFFFF"/>
              </a:gs>
            </a:gsLst>
            <a:lin ang="18900000" scaled="0"/>
          </a:gradFill>
          <a:ln>
            <a:noFill/>
          </a:ln>
        </p:spPr>
      </p:pic>
      <p:grpSp>
        <p:nvGrpSpPr>
          <p:cNvPr id="25" name="Google Shape;25;p4"/>
          <p:cNvGrpSpPr/>
          <p:nvPr/>
        </p:nvGrpSpPr>
        <p:grpSpPr>
          <a:xfrm>
            <a:off x="-189680" y="722708"/>
            <a:ext cx="11545355" cy="5576574"/>
            <a:chOff x="437095" y="549580"/>
            <a:chExt cx="11545355" cy="5576574"/>
          </a:xfrm>
        </p:grpSpPr>
        <p:grpSp>
          <p:nvGrpSpPr>
            <p:cNvPr id="26" name="Google Shape;26;p4"/>
            <p:cNvGrpSpPr/>
            <p:nvPr/>
          </p:nvGrpSpPr>
          <p:grpSpPr>
            <a:xfrm>
              <a:off x="5753765" y="731846"/>
              <a:ext cx="6228685" cy="5394308"/>
              <a:chOff x="5397120" y="731846"/>
              <a:chExt cx="6228685" cy="5394308"/>
            </a:xfrm>
          </p:grpSpPr>
          <p:sp>
            <p:nvSpPr>
              <p:cNvPr id="27" name="Google Shape;27;p4"/>
              <p:cNvSpPr/>
              <p:nvPr/>
            </p:nvSpPr>
            <p:spPr>
              <a:xfrm>
                <a:off x="5397120" y="834105"/>
                <a:ext cx="5921348" cy="5128059"/>
              </a:xfrm>
              <a:custGeom>
                <a:avLst/>
                <a:gdLst/>
                <a:ahLst/>
                <a:cxnLst/>
                <a:rect l="l" t="t" r="r" b="b"/>
                <a:pathLst>
                  <a:path w="5921348" h="5128059" extrusionOk="0">
                    <a:moveTo>
                      <a:pt x="4440994" y="0"/>
                    </a:moveTo>
                    <a:lnTo>
                      <a:pt x="5921349" y="2564037"/>
                    </a:lnTo>
                    <a:lnTo>
                      <a:pt x="4440994" y="5128060"/>
                    </a:lnTo>
                    <a:lnTo>
                      <a:pt x="1480320" y="5128060"/>
                    </a:lnTo>
                    <a:lnTo>
                      <a:pt x="0" y="2564037"/>
                    </a:lnTo>
                    <a:lnTo>
                      <a:pt x="1480320" y="0"/>
                    </a:lnTo>
                    <a:lnTo>
                      <a:pt x="4440994" y="0"/>
                    </a:lnTo>
                    <a:close/>
                  </a:path>
                </a:pathLst>
              </a:custGeom>
              <a:solidFill>
                <a:srgbClr val="06274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8" name="Google Shape;28;p4"/>
              <p:cNvGrpSpPr/>
              <p:nvPr/>
            </p:nvGrpSpPr>
            <p:grpSpPr>
              <a:xfrm>
                <a:off x="5397120" y="731846"/>
                <a:ext cx="6228685" cy="5394308"/>
                <a:chOff x="5246743" y="699856"/>
                <a:chExt cx="6228685" cy="5394308"/>
              </a:xfrm>
            </p:grpSpPr>
            <p:sp>
              <p:nvSpPr>
                <p:cNvPr id="29" name="Google Shape;29;p4"/>
                <p:cNvSpPr/>
                <p:nvPr/>
              </p:nvSpPr>
              <p:spPr>
                <a:xfrm>
                  <a:off x="5246743" y="699856"/>
                  <a:ext cx="6228685" cy="5394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8685" h="5394308" extrusionOk="0">
                      <a:moveTo>
                        <a:pt x="4671497" y="0"/>
                      </a:moveTo>
                      <a:lnTo>
                        <a:pt x="6228686" y="2697158"/>
                      </a:lnTo>
                      <a:lnTo>
                        <a:pt x="4671497" y="5394309"/>
                      </a:lnTo>
                      <a:lnTo>
                        <a:pt x="1557154" y="5394309"/>
                      </a:lnTo>
                      <a:lnTo>
                        <a:pt x="0" y="2697158"/>
                      </a:lnTo>
                      <a:lnTo>
                        <a:pt x="1557154" y="0"/>
                      </a:lnTo>
                      <a:lnTo>
                        <a:pt x="4671497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62C4A"/>
                    </a:gs>
                    <a:gs pos="50000">
                      <a:srgbClr val="8295A4"/>
                    </a:gs>
                    <a:gs pos="100000">
                      <a:srgbClr val="FFFFFF"/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30" name="Google Shape;30;p4"/>
                <p:cNvPicPr preferRelativeResize="0"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46743" y="699856"/>
                  <a:ext cx="6228685" cy="5394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8158" h="6822713" extrusionOk="0">
                      <a:moveTo>
                        <a:pt x="1969516" y="0"/>
                      </a:moveTo>
                      <a:lnTo>
                        <a:pt x="5908595" y="0"/>
                      </a:lnTo>
                      <a:lnTo>
                        <a:pt x="7878158" y="3411366"/>
                      </a:lnTo>
                      <a:lnTo>
                        <a:pt x="5908595" y="6822713"/>
                      </a:lnTo>
                      <a:lnTo>
                        <a:pt x="1969516" y="6822713"/>
                      </a:lnTo>
                      <a:lnTo>
                        <a:pt x="0" y="3411366"/>
                      </a:lnTo>
                      <a:lnTo>
                        <a:pt x="1969516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</p:pic>
          </p:grpSp>
        </p:grpSp>
        <p:grpSp>
          <p:nvGrpSpPr>
            <p:cNvPr id="31" name="Google Shape;31;p4"/>
            <p:cNvGrpSpPr/>
            <p:nvPr/>
          </p:nvGrpSpPr>
          <p:grpSpPr>
            <a:xfrm>
              <a:off x="437095" y="549580"/>
              <a:ext cx="7629011" cy="1513339"/>
              <a:chOff x="437095" y="837010"/>
              <a:chExt cx="7629011" cy="1513339"/>
            </a:xfrm>
          </p:grpSpPr>
          <p:sp>
            <p:nvSpPr>
              <p:cNvPr id="32" name="Google Shape;32;p4"/>
              <p:cNvSpPr txBox="1"/>
              <p:nvPr/>
            </p:nvSpPr>
            <p:spPr>
              <a:xfrm>
                <a:off x="437095" y="837010"/>
                <a:ext cx="7577864" cy="10156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0" b="1" dirty="0" err="1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Ch.EswarKousik</a:t>
                </a:r>
                <a:r>
                  <a:rPr lang="en-US" sz="6000" b="1" i="0" dirty="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 </a:t>
                </a:r>
                <a:endParaRPr sz="6000" dirty="0"/>
              </a:p>
            </p:txBody>
          </p:sp>
          <p:sp>
            <p:nvSpPr>
              <p:cNvPr id="33" name="Google Shape;33;p4"/>
              <p:cNvSpPr txBox="1"/>
              <p:nvPr/>
            </p:nvSpPr>
            <p:spPr>
              <a:xfrm>
                <a:off x="2686355" y="1719447"/>
                <a:ext cx="5379751" cy="6309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3500" dirty="0">
                    <a:solidFill>
                      <a:srgbClr val="00B05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-Final Project</a:t>
                </a:r>
                <a:endParaRPr sz="3500" dirty="0">
                  <a:solidFill>
                    <a:srgbClr val="00B05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pic>
        <p:nvPicPr>
          <p:cNvPr id="15" name="Google Shape;30;p4">
            <a:extLst>
              <a:ext uri="{FF2B5EF4-FFF2-40B4-BE49-F238E27FC236}">
                <a16:creationId xmlns:a16="http://schemas.microsoft.com/office/drawing/2014/main" id="{25C99C6A-EFD2-4A47-803F-038D0DA1D3ED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-7598409" y="-1619250"/>
            <a:ext cx="797559" cy="8070932"/>
          </a:xfrm>
          <a:custGeom>
            <a:avLst/>
            <a:gdLst/>
            <a:ahLst/>
            <a:cxnLst/>
            <a:rect l="l" t="t" r="r" b="b"/>
            <a:pathLst>
              <a:path w="7878158" h="6822713" extrusionOk="0">
                <a:moveTo>
                  <a:pt x="1969516" y="0"/>
                </a:moveTo>
                <a:lnTo>
                  <a:pt x="5908595" y="0"/>
                </a:lnTo>
                <a:lnTo>
                  <a:pt x="7878158" y="3411366"/>
                </a:lnTo>
                <a:lnTo>
                  <a:pt x="5908595" y="6822713"/>
                </a:lnTo>
                <a:lnTo>
                  <a:pt x="1969516" y="6822713"/>
                </a:lnTo>
                <a:lnTo>
                  <a:pt x="0" y="3411366"/>
                </a:lnTo>
                <a:lnTo>
                  <a:pt x="1969516" y="0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16" name="Google Shape;38;p5">
            <a:extLst>
              <a:ext uri="{FF2B5EF4-FFF2-40B4-BE49-F238E27FC236}">
                <a16:creationId xmlns:a16="http://schemas.microsoft.com/office/drawing/2014/main" id="{7D5625A0-1CEA-44A4-9E2E-EA4054F63CD7}"/>
              </a:ext>
            </a:extLst>
          </p:cNvPr>
          <p:cNvGrpSpPr/>
          <p:nvPr/>
        </p:nvGrpSpPr>
        <p:grpSpPr>
          <a:xfrm>
            <a:off x="-5315980" y="904974"/>
            <a:ext cx="45719" cy="5553452"/>
            <a:chOff x="691978" y="308919"/>
            <a:chExt cx="4498643" cy="5553452"/>
          </a:xfrm>
        </p:grpSpPr>
        <p:sp>
          <p:nvSpPr>
            <p:cNvPr id="17" name="Google Shape;39;p5">
              <a:extLst>
                <a:ext uri="{FF2B5EF4-FFF2-40B4-BE49-F238E27FC236}">
                  <a16:creationId xmlns:a16="http://schemas.microsoft.com/office/drawing/2014/main" id="{DE5C9379-B9B7-4130-9AEB-EC7192C42FC4}"/>
                </a:ext>
              </a:extLst>
            </p:cNvPr>
            <p:cNvSpPr/>
            <p:nvPr/>
          </p:nvSpPr>
          <p:spPr>
            <a:xfrm>
              <a:off x="691978" y="308919"/>
              <a:ext cx="2483708" cy="2570205"/>
            </a:xfrm>
            <a:prstGeom prst="rect">
              <a:avLst/>
            </a:prstGeom>
            <a:gradFill>
              <a:gsLst>
                <a:gs pos="0">
                  <a:schemeClr val="accent4"/>
                </a:gs>
                <a:gs pos="1000">
                  <a:schemeClr val="accent4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8" name="Google Shape;40;p5">
              <a:extLst>
                <a:ext uri="{FF2B5EF4-FFF2-40B4-BE49-F238E27FC236}">
                  <a16:creationId xmlns:a16="http://schemas.microsoft.com/office/drawing/2014/main" id="{B0EE9399-FD24-40B1-983C-D4AFEC182791}"/>
                </a:ext>
              </a:extLst>
            </p:cNvPr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920958" y="475377"/>
              <a:ext cx="4269663" cy="5386994"/>
            </a:xfrm>
            <a:prstGeom prst="snip1Rect">
              <a:avLst>
                <a:gd name="adj" fmla="val 16667"/>
              </a:avLst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1"/>
          <p:cNvPicPr preferRelativeResize="0"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4296" y="803537"/>
            <a:ext cx="4046689" cy="53862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38" name="Google Shape;138;p11"/>
          <p:cNvGrpSpPr/>
          <p:nvPr/>
        </p:nvGrpSpPr>
        <p:grpSpPr>
          <a:xfrm>
            <a:off x="5193122" y="895350"/>
            <a:ext cx="6497013" cy="2262879"/>
            <a:chOff x="5193121" y="1007761"/>
            <a:chExt cx="6497013" cy="2262879"/>
          </a:xfrm>
        </p:grpSpPr>
        <p:sp>
          <p:nvSpPr>
            <p:cNvPr id="139" name="Google Shape;139;p11"/>
            <p:cNvSpPr txBox="1"/>
            <p:nvPr/>
          </p:nvSpPr>
          <p:spPr>
            <a:xfrm>
              <a:off x="5193122" y="1007761"/>
              <a:ext cx="5044646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Results</a:t>
              </a:r>
              <a:endParaRPr sz="3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0" name="Google Shape;140;p11"/>
            <p:cNvSpPr txBox="1"/>
            <p:nvPr/>
          </p:nvSpPr>
          <p:spPr>
            <a:xfrm>
              <a:off x="5193121" y="1793353"/>
              <a:ext cx="6497013" cy="14772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Montserrat" panose="020B0604020202020204" charset="0"/>
                </a:rPr>
                <a:t>Coupled with a sophisticated GUI, harmonizes advanced keylogging functionalities with an appealing user interface. This integration seamlessly captures keystrokes while presenting a visually engaging user experience. 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3C58F8C-EBCA-4D03-A9AB-F3E7769852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6778" y="3297490"/>
            <a:ext cx="7635222" cy="10723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24746B-13E5-4219-A4DB-E09E1766D7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7540" y="4839158"/>
            <a:ext cx="7133697" cy="586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8"/>
          <p:cNvSpPr/>
          <p:nvPr/>
        </p:nvSpPr>
        <p:spPr>
          <a:xfrm>
            <a:off x="3888260" y="-1"/>
            <a:ext cx="100089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p1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52817" y="2"/>
            <a:ext cx="3608572" cy="68579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9" name="Google Shape;249;p18"/>
          <p:cNvGrpSpPr/>
          <p:nvPr/>
        </p:nvGrpSpPr>
        <p:grpSpPr>
          <a:xfrm>
            <a:off x="3434520" y="1422401"/>
            <a:ext cx="7969511" cy="5208033"/>
            <a:chOff x="3523072" y="1249242"/>
            <a:chExt cx="8177381" cy="5144091"/>
          </a:xfrm>
        </p:grpSpPr>
        <p:sp>
          <p:nvSpPr>
            <p:cNvPr id="250" name="Google Shape;250;p18"/>
            <p:cNvSpPr/>
            <p:nvPr/>
          </p:nvSpPr>
          <p:spPr>
            <a:xfrm>
              <a:off x="3523072" y="1249242"/>
              <a:ext cx="8177381" cy="5144091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accent1"/>
            </a:solidFill>
            <a:ln>
              <a:noFill/>
            </a:ln>
            <a:effectLst>
              <a:outerShdw blurRad="203200" sx="102000" sy="102000" algn="ctr" rotWithShape="0">
                <a:srgbClr val="000000">
                  <a:alpha val="2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51" name="Google Shape;251;p18"/>
            <p:cNvGrpSpPr/>
            <p:nvPr/>
          </p:nvGrpSpPr>
          <p:grpSpPr>
            <a:xfrm>
              <a:off x="3880257" y="1853148"/>
              <a:ext cx="7463013" cy="4295588"/>
              <a:chOff x="-403164" y="1968514"/>
              <a:chExt cx="7463013" cy="4295588"/>
            </a:xfrm>
          </p:grpSpPr>
          <p:sp>
            <p:nvSpPr>
              <p:cNvPr id="252" name="Google Shape;252;p18"/>
              <p:cNvSpPr txBox="1"/>
              <p:nvPr/>
            </p:nvSpPr>
            <p:spPr>
              <a:xfrm>
                <a:off x="-403164" y="2786267"/>
                <a:ext cx="7463013" cy="34778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0"/>
                  </a:rPr>
                  <a:t>Keylogger , enriched with a sleek GUI, epitomizes the synergy of cutting-edge keystroke capture and visually captivating user interaction. This fusion of advanced functionality and elegant design culminates in a distinctive and compelling tool for keystroke monitoring and recording.</a:t>
                </a:r>
              </a:p>
              <a:p>
                <a:endParaRPr lang="en-US" sz="2000" dirty="0">
                  <a:solidFill>
                    <a:schemeClr val="bg1"/>
                  </a:solidFill>
                  <a:latin typeface="Montserrat" panose="020B060402020202020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0"/>
                  </a:rPr>
                  <a:t> The seamless integration of powerful features and aesthetic appeal sets your keylogger project apart, offering a sophisticated and innovative solution for user engagement and data monitoring</a:t>
                </a:r>
                <a:endParaRPr sz="2000" dirty="0">
                  <a:solidFill>
                    <a:schemeClr val="bg1"/>
                  </a:solidFill>
                  <a:latin typeface="Montserrat" panose="020B0604020202020204" charset="0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53" name="Google Shape;253;p18"/>
              <p:cNvSpPr txBox="1"/>
              <p:nvPr/>
            </p:nvSpPr>
            <p:spPr>
              <a:xfrm>
                <a:off x="656581" y="1968514"/>
                <a:ext cx="5282901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 i="0">
                    <a:solidFill>
                      <a:srgbClr val="ECECF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Conclusion</a:t>
                </a:r>
                <a:endParaRPr sz="32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24"/>
          <p:cNvSpPr txBox="1"/>
          <p:nvPr/>
        </p:nvSpPr>
        <p:spPr>
          <a:xfrm>
            <a:off x="-3940579" y="404320"/>
            <a:ext cx="14184923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Montserrat"/>
              <a:buNone/>
            </a:pPr>
            <a:r>
              <a:rPr lang="en-US" sz="70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Project Link</a:t>
            </a:r>
            <a:endParaRPr lang="en-US" sz="7000" dirty="0"/>
          </a:p>
        </p:txBody>
      </p:sp>
      <p:sp>
        <p:nvSpPr>
          <p:cNvPr id="13" name="Google Shape;1004;p24">
            <a:extLst>
              <a:ext uri="{FF2B5EF4-FFF2-40B4-BE49-F238E27FC236}">
                <a16:creationId xmlns:a16="http://schemas.microsoft.com/office/drawing/2014/main" id="{D9837532-D180-4219-9DF7-CFAB3F02DCE0}"/>
              </a:ext>
            </a:extLst>
          </p:cNvPr>
          <p:cNvSpPr txBox="1"/>
          <p:nvPr/>
        </p:nvSpPr>
        <p:spPr>
          <a:xfrm>
            <a:off x="-1180780" y="5038185"/>
            <a:ext cx="14184923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Montserrat"/>
              <a:buNone/>
            </a:pPr>
            <a:r>
              <a:rPr lang="en-US" sz="70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sz="7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6EA48E-B65C-49EA-8460-356815AEA187}"/>
              </a:ext>
            </a:extLst>
          </p:cNvPr>
          <p:cNvSpPr/>
          <p:nvPr/>
        </p:nvSpPr>
        <p:spPr>
          <a:xfrm>
            <a:off x="268297" y="3067481"/>
            <a:ext cx="839043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500" dirty="0">
                <a:solidFill>
                  <a:schemeClr val="bg1"/>
                </a:solidFill>
                <a:latin typeface="Montserrat" panose="020B0604020202020204" charset="0"/>
              </a:rPr>
              <a:t>Link  :  </a:t>
            </a:r>
            <a:r>
              <a:rPr lang="en-IN" sz="2500" dirty="0">
                <a:solidFill>
                  <a:schemeClr val="bg1"/>
                </a:solidFill>
                <a:latin typeface="Montserrat" panose="020B0604020202020204" charset="0"/>
                <a:hlinkClick r:id="rId3"/>
              </a:rPr>
              <a:t>https://github.com/eswar1207/KeyLogger.git</a:t>
            </a:r>
            <a:endParaRPr lang="en-IN" sz="2500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5"/>
          <p:cNvGrpSpPr/>
          <p:nvPr/>
        </p:nvGrpSpPr>
        <p:grpSpPr>
          <a:xfrm>
            <a:off x="494270" y="525162"/>
            <a:ext cx="4498643" cy="5553452"/>
            <a:chOff x="691978" y="308919"/>
            <a:chExt cx="4498643" cy="5553452"/>
          </a:xfrm>
        </p:grpSpPr>
        <p:sp>
          <p:nvSpPr>
            <p:cNvPr id="39" name="Google Shape;39;p5"/>
            <p:cNvSpPr/>
            <p:nvPr/>
          </p:nvSpPr>
          <p:spPr>
            <a:xfrm>
              <a:off x="691978" y="308919"/>
              <a:ext cx="2483708" cy="2570205"/>
            </a:xfrm>
            <a:prstGeom prst="rect">
              <a:avLst/>
            </a:prstGeom>
            <a:gradFill>
              <a:gsLst>
                <a:gs pos="0">
                  <a:schemeClr val="accent4"/>
                </a:gs>
                <a:gs pos="1000">
                  <a:schemeClr val="accent4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0" name="Google Shape;40;p5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920958" y="475377"/>
              <a:ext cx="4269663" cy="5386994"/>
            </a:xfrm>
            <a:prstGeom prst="snip1Rect">
              <a:avLst>
                <a:gd name="adj" fmla="val 16667"/>
              </a:avLst>
            </a:prstGeom>
            <a:noFill/>
            <a:ln>
              <a:noFill/>
            </a:ln>
          </p:spPr>
        </p:pic>
      </p:grpSp>
      <p:sp>
        <p:nvSpPr>
          <p:cNvPr id="41" name="Google Shape;41;p5"/>
          <p:cNvSpPr/>
          <p:nvPr/>
        </p:nvSpPr>
        <p:spPr>
          <a:xfrm flipH="1">
            <a:off x="8625016" y="6384525"/>
            <a:ext cx="3566984" cy="473475"/>
          </a:xfrm>
          <a:prstGeom prst="snip1Rect">
            <a:avLst>
              <a:gd name="adj" fmla="val 38701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KeyLogger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" name="Google Shape;42;p5"/>
          <p:cNvGrpSpPr/>
          <p:nvPr/>
        </p:nvGrpSpPr>
        <p:grpSpPr>
          <a:xfrm>
            <a:off x="5994057" y="1795649"/>
            <a:ext cx="4760440" cy="4282965"/>
            <a:chOff x="5648068" y="2038865"/>
            <a:chExt cx="4760440" cy="4282965"/>
          </a:xfrm>
        </p:grpSpPr>
        <p:sp>
          <p:nvSpPr>
            <p:cNvPr id="43" name="Google Shape;43;p5"/>
            <p:cNvSpPr txBox="1"/>
            <p:nvPr/>
          </p:nvSpPr>
          <p:spPr>
            <a:xfrm>
              <a:off x="5648068" y="2767051"/>
              <a:ext cx="4760440" cy="35547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Montserrat" panose="020B0604020202020204" charset="0"/>
                </a:rPr>
                <a:t>A keylogger is a type of software or hardware that records the keystrokes on a computer or device. It can capture everything you type, including passwords, messages, and other sensitive information.  </a:t>
              </a:r>
            </a:p>
            <a:p>
              <a:endParaRPr lang="en-US" sz="1800" dirty="0">
                <a:solidFill>
                  <a:schemeClr val="bg1"/>
                </a:solidFill>
                <a:latin typeface="Montserrat" panose="020B0604020202020204" charset="0"/>
              </a:endParaRPr>
            </a:p>
            <a:p>
              <a:r>
                <a:rPr lang="en-US" sz="1800" dirty="0">
                  <a:solidFill>
                    <a:schemeClr val="bg1"/>
                  </a:solidFill>
                  <a:latin typeface="Montserrat" panose="020B0604020202020204" charset="0"/>
                </a:rPr>
                <a:t>Keyloggers are sometimes used for legitimate purposes like monitoring children’s online activities or employee productivity.</a:t>
              </a: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bg1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4" name="Google Shape;44;p5"/>
            <p:cNvSpPr txBox="1"/>
            <p:nvPr/>
          </p:nvSpPr>
          <p:spPr>
            <a:xfrm>
              <a:off x="5648068" y="2038865"/>
              <a:ext cx="4620397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Keylogger</a:t>
              </a:r>
              <a:endParaRPr dirty="0"/>
            </a:p>
          </p:txBody>
        </p:sp>
      </p:grpSp>
      <p:pic>
        <p:nvPicPr>
          <p:cNvPr id="10" name="Google Shape;73;p7">
            <a:extLst>
              <a:ext uri="{FF2B5EF4-FFF2-40B4-BE49-F238E27FC236}">
                <a16:creationId xmlns:a16="http://schemas.microsoft.com/office/drawing/2014/main" id="{57E63C0B-93AF-40BA-ACC2-C848951419E0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2839700" y="1282348"/>
            <a:ext cx="45719" cy="4205538"/>
          </a:xfrm>
          <a:prstGeom prst="snip2DiagRect">
            <a:avLst>
              <a:gd name="adj1" fmla="val 0"/>
              <a:gd name="adj2" fmla="val 16667"/>
            </a:avLst>
          </a:prstGeom>
          <a:noFill/>
          <a:ln w="10795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096000" y="1326231"/>
            <a:ext cx="5308514" cy="4205538"/>
          </a:xfrm>
          <a:prstGeom prst="snip2DiagRect">
            <a:avLst>
              <a:gd name="adj1" fmla="val 0"/>
              <a:gd name="adj2" fmla="val 16667"/>
            </a:avLst>
          </a:prstGeom>
          <a:noFill/>
          <a:ln w="10795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74" name="Google Shape;74;p7"/>
          <p:cNvSpPr/>
          <p:nvPr/>
        </p:nvSpPr>
        <p:spPr>
          <a:xfrm>
            <a:off x="0" y="6384525"/>
            <a:ext cx="3566984" cy="473475"/>
          </a:xfrm>
          <a:prstGeom prst="snip1Rect">
            <a:avLst>
              <a:gd name="adj" fmla="val 38701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Keylogger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" name="Google Shape;75;p7"/>
          <p:cNvGrpSpPr/>
          <p:nvPr/>
        </p:nvGrpSpPr>
        <p:grpSpPr>
          <a:xfrm>
            <a:off x="552965" y="1302629"/>
            <a:ext cx="5308514" cy="4340934"/>
            <a:chOff x="552965" y="1214438"/>
            <a:chExt cx="5308514" cy="4340934"/>
          </a:xfrm>
        </p:grpSpPr>
        <p:sp>
          <p:nvSpPr>
            <p:cNvPr id="76" name="Google Shape;76;p7"/>
            <p:cNvSpPr txBox="1"/>
            <p:nvPr/>
          </p:nvSpPr>
          <p:spPr>
            <a:xfrm>
              <a:off x="552965" y="1214438"/>
              <a:ext cx="5308514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Agenda</a:t>
              </a:r>
              <a:endParaRPr sz="3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7" name="Google Shape;77;p7"/>
            <p:cNvSpPr txBox="1"/>
            <p:nvPr/>
          </p:nvSpPr>
          <p:spPr>
            <a:xfrm>
              <a:off x="552965" y="1862094"/>
              <a:ext cx="4550375" cy="36932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Montserrat" panose="020B0604020202020204" charset="0"/>
                </a:rPr>
                <a:t>An introduction highlighting the importance of keyloggers, followed by a detailed exploration of project objectives, technical intricacies of key press capture, and the functionality of logging keystrokes to both text and JSON files.</a:t>
              </a:r>
            </a:p>
            <a:p>
              <a:endParaRPr lang="en-US" sz="1800" dirty="0">
                <a:solidFill>
                  <a:schemeClr val="bg1"/>
                </a:solidFill>
                <a:latin typeface="Montserrat" panose="020B0604020202020204" charset="0"/>
              </a:endParaRPr>
            </a:p>
            <a:p>
              <a:r>
                <a:rPr lang="en-US" sz="1800" dirty="0">
                  <a:solidFill>
                    <a:schemeClr val="bg1"/>
                  </a:solidFill>
                  <a:latin typeface="Montserrat" panose="020B0604020202020204" charset="0"/>
                </a:rPr>
                <a:t>The agenda includes a demonstration of the GUI interface, a discussion on ethical considerations surrounding keyloggers, and a live showcase of the keylogger in operation.</a:t>
              </a:r>
            </a:p>
          </p:txBody>
        </p:sp>
      </p:grpSp>
      <p:pic>
        <p:nvPicPr>
          <p:cNvPr id="7" name="Google Shape;105;p9">
            <a:extLst>
              <a:ext uri="{FF2B5EF4-FFF2-40B4-BE49-F238E27FC236}">
                <a16:creationId xmlns:a16="http://schemas.microsoft.com/office/drawing/2014/main" id="{D990823C-CAB3-4D17-B6F6-B836AAFA36C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V="1">
            <a:off x="-234522" y="10401199"/>
            <a:ext cx="12864671" cy="45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"/>
          <p:cNvSpPr/>
          <p:nvPr/>
        </p:nvSpPr>
        <p:spPr>
          <a:xfrm>
            <a:off x="0" y="6384525"/>
            <a:ext cx="3566984" cy="473475"/>
          </a:xfrm>
          <a:prstGeom prst="snip1Rect">
            <a:avLst>
              <a:gd name="adj" fmla="val 38701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 Logger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7" name="Google Shape;207;p15"/>
          <p:cNvGrpSpPr/>
          <p:nvPr/>
        </p:nvGrpSpPr>
        <p:grpSpPr>
          <a:xfrm>
            <a:off x="264988" y="331606"/>
            <a:ext cx="11927012" cy="4153664"/>
            <a:chOff x="721821" y="3682635"/>
            <a:chExt cx="11927012" cy="2729216"/>
          </a:xfrm>
        </p:grpSpPr>
        <p:sp>
          <p:nvSpPr>
            <p:cNvPr id="208" name="Google Shape;208;p15"/>
            <p:cNvSpPr txBox="1"/>
            <p:nvPr/>
          </p:nvSpPr>
          <p:spPr>
            <a:xfrm>
              <a:off x="761633" y="3682635"/>
              <a:ext cx="6098058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36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Problem Statement</a:t>
              </a:r>
              <a:endParaRPr sz="3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09" name="Google Shape;209;p15"/>
            <p:cNvSpPr txBox="1"/>
            <p:nvPr/>
          </p:nvSpPr>
          <p:spPr>
            <a:xfrm>
              <a:off x="721821" y="4328925"/>
              <a:ext cx="11927012" cy="20829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Montserrat" panose="020B0604020202020204" charset="0"/>
                </a:rPr>
                <a:t>Develop a sophisticated keylogger using Python, integrating the `</a:t>
              </a:r>
              <a:r>
                <a:rPr lang="en-US" sz="2500" dirty="0" err="1">
                  <a:solidFill>
                    <a:schemeClr val="bg1"/>
                  </a:solidFill>
                  <a:latin typeface="Montserrat" panose="020B0604020202020204" charset="0"/>
                </a:rPr>
                <a:t>pynput</a:t>
              </a:r>
              <a:r>
                <a:rPr lang="en-US" sz="2500" dirty="0">
                  <a:solidFill>
                    <a:schemeClr val="bg1"/>
                  </a:solidFill>
                  <a:latin typeface="Montserrat" panose="020B0604020202020204" charset="0"/>
                </a:rPr>
                <a:t>` library for key press monitoring and a user-friendly GUI designed with `</a:t>
              </a:r>
              <a:r>
                <a:rPr lang="en-US" sz="2500" dirty="0" err="1">
                  <a:solidFill>
                    <a:schemeClr val="bg1"/>
                  </a:solidFill>
                  <a:latin typeface="Montserrat" panose="020B0604020202020204" charset="0"/>
                </a:rPr>
                <a:t>tkinter</a:t>
              </a:r>
              <a:r>
                <a:rPr lang="en-US" sz="2500" dirty="0">
                  <a:solidFill>
                    <a:schemeClr val="bg1"/>
                  </a:solidFill>
                  <a:latin typeface="Montserrat" panose="020B0604020202020204" charset="0"/>
                </a:rPr>
                <a:t>`. The key objective is to create a secure and efficient keylogging tool that can accurately record and store keystrokes in various file formats. This endeavor seeks to address the need for a reliable keylogging solution that balances technical complexity with user accessibility, ensuring data integrity and ethical usage in the realm of cybersecurity and software development.</a:t>
              </a:r>
            </a:p>
          </p:txBody>
        </p:sp>
      </p:grpSp>
      <p:pic>
        <p:nvPicPr>
          <p:cNvPr id="11" name="Google Shape;105;p9">
            <a:extLst>
              <a:ext uri="{FF2B5EF4-FFF2-40B4-BE49-F238E27FC236}">
                <a16:creationId xmlns:a16="http://schemas.microsoft.com/office/drawing/2014/main" id="{C5FFDDCB-D535-434D-BB39-8083AD4D9D3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V="1">
            <a:off x="-336336" y="7600849"/>
            <a:ext cx="12864671" cy="457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10940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29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9"/>
          <p:cNvSpPr/>
          <p:nvPr/>
        </p:nvSpPr>
        <p:spPr>
          <a:xfrm>
            <a:off x="832022" y="2147624"/>
            <a:ext cx="10527957" cy="1711411"/>
          </a:xfrm>
          <a:prstGeom prst="parallelogram">
            <a:avLst>
              <a:gd name="adj" fmla="val 15477"/>
            </a:avLst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9"/>
          <p:cNvSpPr txBox="1"/>
          <p:nvPr/>
        </p:nvSpPr>
        <p:spPr>
          <a:xfrm>
            <a:off x="3046971" y="2680164"/>
            <a:ext cx="609805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PROJECT OVERVIEW</a:t>
            </a: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" name="Google Shape;108;p9"/>
          <p:cNvSpPr txBox="1"/>
          <p:nvPr/>
        </p:nvSpPr>
        <p:spPr>
          <a:xfrm>
            <a:off x="657726" y="3886301"/>
            <a:ext cx="10892590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Montserrat" panose="020B0604020202020204" charset="0"/>
              </a:rPr>
              <a:t>Imagine delving into the realm of cybersecurity by crafting a cutting-edge Python keylogger enriched with a sleek graphical interface using `</a:t>
            </a:r>
            <a:r>
              <a:rPr lang="en-US" sz="1800" dirty="0" err="1">
                <a:solidFill>
                  <a:schemeClr val="bg1"/>
                </a:solidFill>
                <a:latin typeface="Montserrat" panose="020B0604020202020204" charset="0"/>
              </a:rPr>
              <a:t>tkinter</a:t>
            </a:r>
            <a:r>
              <a:rPr lang="en-US" sz="1800" dirty="0">
                <a:solidFill>
                  <a:schemeClr val="bg1"/>
                </a:solidFill>
                <a:latin typeface="Montserrat" panose="020B0604020202020204" charset="0"/>
              </a:rPr>
              <a:t>`. This project embarks on a journey to blend the art of key press monitoring with the science of user-friendly design, culminating in a dynamic tool that captures keystrokes with precision and presents them in a visually engaging format. </a:t>
            </a:r>
          </a:p>
          <a:p>
            <a:endParaRPr lang="en-US" sz="1800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Montserrat" panose="020B0604020202020204" charset="0"/>
              </a:rPr>
              <a:t>By harmonizing technical prowess with aesthetic appeal, this endeavor not only enhances data logging efficiency but also elevates the user experience, offering a novel perspective on the intersection of functionality and style in software development</a:t>
            </a:r>
            <a:endParaRPr sz="1800" dirty="0">
              <a:solidFill>
                <a:schemeClr val="bg1"/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Google Shape;146;p12">
            <a:extLst>
              <a:ext uri="{FF2B5EF4-FFF2-40B4-BE49-F238E27FC236}">
                <a16:creationId xmlns:a16="http://schemas.microsoft.com/office/drawing/2014/main" id="{E4C326AB-52EA-467C-B8E5-FE8E5CB8C179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-486033" y="-3244133"/>
            <a:ext cx="4053017" cy="2406478"/>
          </a:xfrm>
          <a:prstGeom prst="snip2DiagRect">
            <a:avLst>
              <a:gd name="adj1" fmla="val 0"/>
              <a:gd name="adj2" fmla="val 16667"/>
            </a:avLst>
          </a:prstGeom>
          <a:noFill/>
          <a:ln w="3175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7" name="Google Shape;147;p12">
            <a:extLst>
              <a:ext uri="{FF2B5EF4-FFF2-40B4-BE49-F238E27FC236}">
                <a16:creationId xmlns:a16="http://schemas.microsoft.com/office/drawing/2014/main" id="{40E4BAC6-A1F2-4F2E-8908-D32B6AC83EC5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 flipH="1">
            <a:off x="-4545485" y="2254817"/>
            <a:ext cx="3409950" cy="3409950"/>
          </a:xfrm>
          <a:prstGeom prst="snip2DiagRect">
            <a:avLst>
              <a:gd name="adj1" fmla="val 0"/>
              <a:gd name="adj2" fmla="val 16667"/>
            </a:avLst>
          </a:prstGeom>
          <a:noFill/>
          <a:ln w="3175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8" name="Google Shape;148;p12">
            <a:extLst>
              <a:ext uri="{FF2B5EF4-FFF2-40B4-BE49-F238E27FC236}">
                <a16:creationId xmlns:a16="http://schemas.microsoft.com/office/drawing/2014/main" id="{3C672695-FAB0-4EB9-8022-DA60596E6763}"/>
              </a:ext>
            </a:extLst>
          </p:cNvPr>
          <p:cNvSpPr/>
          <p:nvPr/>
        </p:nvSpPr>
        <p:spPr>
          <a:xfrm>
            <a:off x="13154282" y="5928690"/>
            <a:ext cx="2298357" cy="929310"/>
          </a:xfrm>
          <a:prstGeom prst="snip2DiagRect">
            <a:avLst>
              <a:gd name="adj1" fmla="val 0"/>
              <a:gd name="adj2" fmla="val 16667"/>
            </a:avLst>
          </a:prstGeom>
          <a:gradFill>
            <a:gsLst>
              <a:gs pos="0">
                <a:schemeClr val="accent4"/>
              </a:gs>
              <a:gs pos="86000">
                <a:schemeClr val="accent3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MALWARE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12"/>
          <p:cNvGrpSpPr/>
          <p:nvPr/>
        </p:nvGrpSpPr>
        <p:grpSpPr>
          <a:xfrm>
            <a:off x="-85468" y="501736"/>
            <a:ext cx="5255483" cy="6356264"/>
            <a:chOff x="668294" y="1274291"/>
            <a:chExt cx="5255483" cy="6356264"/>
          </a:xfrm>
        </p:grpSpPr>
        <p:pic>
          <p:nvPicPr>
            <p:cNvPr id="146" name="Google Shape;146;p12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753762" y="1274291"/>
              <a:ext cx="4053017" cy="2406478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3175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pic>
        <p:pic>
          <p:nvPicPr>
            <p:cNvPr id="147" name="Google Shape;147;p12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2513827" y="2855922"/>
              <a:ext cx="3409950" cy="340995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3175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pic>
        <p:sp>
          <p:nvSpPr>
            <p:cNvPr id="148" name="Google Shape;148;p12"/>
            <p:cNvSpPr/>
            <p:nvPr/>
          </p:nvSpPr>
          <p:spPr>
            <a:xfrm>
              <a:off x="668294" y="6701245"/>
              <a:ext cx="2298357" cy="929310"/>
            </a:xfrm>
            <a:prstGeom prst="snip2DiagRect">
              <a:avLst>
                <a:gd name="adj1" fmla="val 0"/>
                <a:gd name="adj2" fmla="val 16667"/>
              </a:avLst>
            </a:prstGeom>
            <a:gradFill>
              <a:gsLst>
                <a:gs pos="0">
                  <a:schemeClr val="accent4"/>
                </a:gs>
                <a:gs pos="86000">
                  <a:schemeClr val="accent3"/>
                </a:gs>
                <a:gs pos="100000">
                  <a:schemeClr val="accent3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0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MALWARE</a:t>
              </a: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p12"/>
          <p:cNvGrpSpPr/>
          <p:nvPr/>
        </p:nvGrpSpPr>
        <p:grpSpPr>
          <a:xfrm>
            <a:off x="5491549" y="570497"/>
            <a:ext cx="6726210" cy="5086577"/>
            <a:chOff x="6783793" y="1023595"/>
            <a:chExt cx="5053979" cy="4035613"/>
          </a:xfrm>
        </p:grpSpPr>
        <p:sp>
          <p:nvSpPr>
            <p:cNvPr id="150" name="Google Shape;150;p12"/>
            <p:cNvSpPr txBox="1"/>
            <p:nvPr/>
          </p:nvSpPr>
          <p:spPr>
            <a:xfrm>
              <a:off x="6783793" y="1023595"/>
              <a:ext cx="4439165" cy="1200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rgbClr val="D1D5D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Who Are The End Users</a:t>
              </a:r>
              <a:endParaRPr sz="36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51" name="Google Shape;151;p12"/>
            <p:cNvSpPr txBox="1"/>
            <p:nvPr/>
          </p:nvSpPr>
          <p:spPr>
            <a:xfrm>
              <a:off x="7077331" y="1799367"/>
              <a:ext cx="4760441" cy="3259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Montserrat" panose="020B0604020202020204" charset="0"/>
                </a:rPr>
                <a:t>The end users of this project could include cybersecurity professionals, software developers, ethical hackers, and individuals seeking to monitor and log keystrokes for security or productivity purposes.</a:t>
              </a:r>
            </a:p>
            <a:p>
              <a:endParaRPr lang="en-US" sz="1800" dirty="0">
                <a:solidFill>
                  <a:schemeClr val="bg1"/>
                </a:solidFill>
                <a:latin typeface="Montserrat" panose="020B0604020202020204" charset="0"/>
              </a:endParaRPr>
            </a:p>
            <a:p>
              <a:r>
                <a:rPr lang="en-US" sz="1800" dirty="0">
                  <a:solidFill>
                    <a:schemeClr val="bg1"/>
                  </a:solidFill>
                  <a:latin typeface="Montserrat" panose="020B0604020202020204" charset="0"/>
                </a:rPr>
                <a:t> Additionally, students or researchers interested in cybersecurity concepts and Python programming may also find this project beneficial for learning and experimentation. The user-friendly GUI aspect could attract individuals who prefer a visually appealing and intuitive interface for interacting with the keylogging tool.</a:t>
              </a: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bg1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A6CC43C-47D0-4FAE-AD19-18A269D29C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162300" y="-2900336"/>
            <a:ext cx="169133" cy="116171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"/>
          <p:cNvSpPr/>
          <p:nvPr/>
        </p:nvSpPr>
        <p:spPr>
          <a:xfrm>
            <a:off x="0" y="6384525"/>
            <a:ext cx="3566984" cy="473475"/>
          </a:xfrm>
          <a:prstGeom prst="snip1Rect">
            <a:avLst>
              <a:gd name="adj" fmla="val 38701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KeyLogger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7" name="Google Shape;207;p15"/>
          <p:cNvGrpSpPr/>
          <p:nvPr/>
        </p:nvGrpSpPr>
        <p:grpSpPr>
          <a:xfrm>
            <a:off x="-39812" y="1949391"/>
            <a:ext cx="6137870" cy="2124668"/>
            <a:chOff x="721821" y="3682635"/>
            <a:chExt cx="6137870" cy="2124668"/>
          </a:xfrm>
        </p:grpSpPr>
        <p:sp>
          <p:nvSpPr>
            <p:cNvPr id="208" name="Google Shape;208;p15"/>
            <p:cNvSpPr txBox="1"/>
            <p:nvPr/>
          </p:nvSpPr>
          <p:spPr>
            <a:xfrm>
              <a:off x="761633" y="3682635"/>
              <a:ext cx="6098058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36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Solution</a:t>
              </a:r>
              <a:endParaRPr sz="3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09" name="Google Shape;209;p15"/>
            <p:cNvSpPr txBox="1"/>
            <p:nvPr/>
          </p:nvSpPr>
          <p:spPr>
            <a:xfrm>
              <a:off x="721821" y="5161013"/>
              <a:ext cx="5196277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Montserrat" panose="020B0604020202020204" charset="0"/>
                </a:rPr>
                <a:t>Developing a solution for keylogger using </a:t>
              </a:r>
              <a:r>
                <a:rPr lang="en-US" sz="1800" dirty="0" err="1">
                  <a:solidFill>
                    <a:schemeClr val="bg1"/>
                  </a:solidFill>
                  <a:latin typeface="Montserrat" panose="020B0604020202020204" charset="0"/>
                </a:rPr>
                <a:t>pyinput</a:t>
              </a:r>
              <a:r>
                <a:rPr lang="en-US" sz="1800" dirty="0">
                  <a:solidFill>
                    <a:schemeClr val="bg1"/>
                  </a:solidFill>
                  <a:latin typeface="Montserrat" panose="020B0604020202020204" charset="0"/>
                </a:rPr>
                <a:t> and </a:t>
              </a:r>
              <a:r>
                <a:rPr lang="en-US" sz="1800" dirty="0" err="1">
                  <a:solidFill>
                    <a:schemeClr val="bg1"/>
                  </a:solidFill>
                  <a:latin typeface="Montserrat" panose="020B0604020202020204" charset="0"/>
                </a:rPr>
                <a:t>jsonlib</a:t>
              </a:r>
              <a:endParaRPr lang="en-US" sz="1800" dirty="0">
                <a:solidFill>
                  <a:schemeClr val="bg1"/>
                </a:solidFill>
                <a:latin typeface="Montserrat" panose="020B060402020202020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4322662-BC04-466F-BB0A-07ADAEE86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465" y="8971"/>
            <a:ext cx="7035535" cy="6858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4" name="Google Shape;38;p5">
            <a:extLst>
              <a:ext uri="{FF2B5EF4-FFF2-40B4-BE49-F238E27FC236}">
                <a16:creationId xmlns:a16="http://schemas.microsoft.com/office/drawing/2014/main" id="{2D895BC1-C10F-4FA3-997F-C47B6621653A}"/>
              </a:ext>
            </a:extLst>
          </p:cNvPr>
          <p:cNvGrpSpPr/>
          <p:nvPr/>
        </p:nvGrpSpPr>
        <p:grpSpPr>
          <a:xfrm>
            <a:off x="3916589" y="-6768916"/>
            <a:ext cx="4358821" cy="5807677"/>
            <a:chOff x="691978" y="308919"/>
            <a:chExt cx="4166064" cy="5807677"/>
          </a:xfrm>
        </p:grpSpPr>
        <p:sp>
          <p:nvSpPr>
            <p:cNvPr id="15" name="Google Shape;39;p5">
              <a:extLst>
                <a:ext uri="{FF2B5EF4-FFF2-40B4-BE49-F238E27FC236}">
                  <a16:creationId xmlns:a16="http://schemas.microsoft.com/office/drawing/2014/main" id="{27418D61-BEF8-4576-8DD5-FBC0933DC7EC}"/>
                </a:ext>
              </a:extLst>
            </p:cNvPr>
            <p:cNvSpPr/>
            <p:nvPr/>
          </p:nvSpPr>
          <p:spPr>
            <a:xfrm>
              <a:off x="691978" y="308919"/>
              <a:ext cx="2483708" cy="2570205"/>
            </a:xfrm>
            <a:prstGeom prst="rect">
              <a:avLst/>
            </a:prstGeom>
            <a:gradFill>
              <a:gsLst>
                <a:gs pos="0">
                  <a:schemeClr val="accent4"/>
                </a:gs>
                <a:gs pos="1000">
                  <a:schemeClr val="accent4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" name="Google Shape;40;p5">
              <a:extLst>
                <a:ext uri="{FF2B5EF4-FFF2-40B4-BE49-F238E27FC236}">
                  <a16:creationId xmlns:a16="http://schemas.microsoft.com/office/drawing/2014/main" id="{528162C8-DEA4-49B4-9054-93560B53DADA}"/>
                </a:ext>
              </a:extLst>
            </p:cNvPr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876592" y="596558"/>
              <a:ext cx="3981450" cy="5520038"/>
            </a:xfrm>
            <a:prstGeom prst="snip1Rect">
              <a:avLst>
                <a:gd name="adj" fmla="val 16667"/>
              </a:avLst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5"/>
          <p:cNvGrpSpPr/>
          <p:nvPr/>
        </p:nvGrpSpPr>
        <p:grpSpPr>
          <a:xfrm>
            <a:off x="494271" y="525161"/>
            <a:ext cx="4358821" cy="5807677"/>
            <a:chOff x="691978" y="308919"/>
            <a:chExt cx="4166064" cy="5807677"/>
          </a:xfrm>
        </p:grpSpPr>
        <p:sp>
          <p:nvSpPr>
            <p:cNvPr id="39" name="Google Shape;39;p5"/>
            <p:cNvSpPr/>
            <p:nvPr/>
          </p:nvSpPr>
          <p:spPr>
            <a:xfrm>
              <a:off x="691978" y="308919"/>
              <a:ext cx="2483708" cy="2570205"/>
            </a:xfrm>
            <a:prstGeom prst="rect">
              <a:avLst/>
            </a:prstGeom>
            <a:gradFill>
              <a:gsLst>
                <a:gs pos="0">
                  <a:schemeClr val="accent4"/>
                </a:gs>
                <a:gs pos="1000">
                  <a:schemeClr val="accent4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0" name="Google Shape;40;p5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876592" y="596558"/>
              <a:ext cx="3981450" cy="5520038"/>
            </a:xfrm>
            <a:prstGeom prst="snip1Rect">
              <a:avLst>
                <a:gd name="adj" fmla="val 16667"/>
              </a:avLst>
            </a:prstGeom>
            <a:noFill/>
            <a:ln>
              <a:noFill/>
            </a:ln>
          </p:spPr>
        </p:pic>
      </p:grpSp>
      <p:sp>
        <p:nvSpPr>
          <p:cNvPr id="41" name="Google Shape;41;p5"/>
          <p:cNvSpPr/>
          <p:nvPr/>
        </p:nvSpPr>
        <p:spPr>
          <a:xfrm flipH="1">
            <a:off x="8625016" y="6384525"/>
            <a:ext cx="3566984" cy="473475"/>
          </a:xfrm>
          <a:prstGeom prst="snip1Rect">
            <a:avLst>
              <a:gd name="adj" fmla="val 38701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Key Logger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" name="Google Shape;42;p5"/>
          <p:cNvGrpSpPr/>
          <p:nvPr/>
        </p:nvGrpSpPr>
        <p:grpSpPr>
          <a:xfrm>
            <a:off x="5422232" y="1122947"/>
            <a:ext cx="6275497" cy="5228334"/>
            <a:chOff x="5648068" y="2038865"/>
            <a:chExt cx="4760440" cy="4518618"/>
          </a:xfrm>
        </p:grpSpPr>
        <p:sp>
          <p:nvSpPr>
            <p:cNvPr id="43" name="Google Shape;43;p5"/>
            <p:cNvSpPr txBox="1"/>
            <p:nvPr/>
          </p:nvSpPr>
          <p:spPr>
            <a:xfrm>
              <a:off x="5648068" y="2767051"/>
              <a:ext cx="4760440" cy="37904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Montserrat" panose="020B0604020202020204" charset="0"/>
                </a:rPr>
                <a:t>The wow factor in Python keylogger project solution lies in the seamless integration of advanced keylogging functionality with a visually appealing GUI interface. By combining the technical sophistication of key press monitoring with the user-friendly design of `</a:t>
              </a:r>
              <a:r>
                <a:rPr lang="en-US" sz="1800" dirty="0" err="1">
                  <a:solidFill>
                    <a:schemeClr val="bg1"/>
                  </a:solidFill>
                  <a:latin typeface="Montserrat" panose="020B0604020202020204" charset="0"/>
                </a:rPr>
                <a:t>tkinter</a:t>
              </a:r>
              <a:r>
                <a:rPr lang="en-US" sz="1800" dirty="0">
                  <a:solidFill>
                    <a:schemeClr val="bg1"/>
                  </a:solidFill>
                  <a:latin typeface="Montserrat" panose="020B0604020202020204" charset="0"/>
                </a:rPr>
                <a:t>`, not only excels in data capture accuracy but also enhances the overall user experience. </a:t>
              </a:r>
            </a:p>
            <a:p>
              <a:endParaRPr lang="en-US" sz="1800" dirty="0">
                <a:solidFill>
                  <a:schemeClr val="bg1"/>
                </a:solidFill>
                <a:latin typeface="Montserrat" panose="020B0604020202020204" charset="0"/>
              </a:endParaRPr>
            </a:p>
            <a:p>
              <a:r>
                <a:rPr lang="en-US" sz="1800" dirty="0">
                  <a:solidFill>
                    <a:schemeClr val="bg1"/>
                  </a:solidFill>
                  <a:latin typeface="Montserrat" panose="020B0604020202020204" charset="0"/>
                </a:rPr>
                <a:t>This harmonious blend of powerful functionality and elegant presentation sets your keylogger solution apart, offering a compelling and innovative approach to keystroke logging in the realm of cybersecurity and software development.</a:t>
              </a: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bg1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4" name="Google Shape;44;p5"/>
            <p:cNvSpPr txBox="1"/>
            <p:nvPr/>
          </p:nvSpPr>
          <p:spPr>
            <a:xfrm>
              <a:off x="5648068" y="2038865"/>
              <a:ext cx="4620397" cy="1200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 Wow In Solution</a:t>
              </a:r>
              <a:endParaRPr dirty="0"/>
            </a:p>
          </p:txBody>
        </p:sp>
      </p:grpSp>
      <p:grpSp>
        <p:nvGrpSpPr>
          <p:cNvPr id="9" name="Google Shape;82;p8">
            <a:extLst>
              <a:ext uri="{FF2B5EF4-FFF2-40B4-BE49-F238E27FC236}">
                <a16:creationId xmlns:a16="http://schemas.microsoft.com/office/drawing/2014/main" id="{B0F14B9A-76D9-4694-B794-A1CEB9951986}"/>
              </a:ext>
            </a:extLst>
          </p:cNvPr>
          <p:cNvGrpSpPr/>
          <p:nvPr/>
        </p:nvGrpSpPr>
        <p:grpSpPr>
          <a:xfrm>
            <a:off x="13933657" y="525161"/>
            <a:ext cx="4786670" cy="5610258"/>
            <a:chOff x="390811" y="722580"/>
            <a:chExt cx="4786670" cy="5610258"/>
          </a:xfrm>
        </p:grpSpPr>
        <p:sp>
          <p:nvSpPr>
            <p:cNvPr id="10" name="Google Shape;83;p8">
              <a:extLst>
                <a:ext uri="{FF2B5EF4-FFF2-40B4-BE49-F238E27FC236}">
                  <a16:creationId xmlns:a16="http://schemas.microsoft.com/office/drawing/2014/main" id="{A193D034-1A7F-4EC9-99BA-F149C0C52041}"/>
                </a:ext>
              </a:extLst>
            </p:cNvPr>
            <p:cNvSpPr/>
            <p:nvPr/>
          </p:nvSpPr>
          <p:spPr>
            <a:xfrm>
              <a:off x="1334528" y="1000897"/>
              <a:ext cx="3842953" cy="5331941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" name="Google Shape;84;p8">
              <a:extLst>
                <a:ext uri="{FF2B5EF4-FFF2-40B4-BE49-F238E27FC236}">
                  <a16:creationId xmlns:a16="http://schemas.microsoft.com/office/drawing/2014/main" id="{6AECDEB2-C7FC-4485-A16D-E0F7A4B74FC6}"/>
                </a:ext>
              </a:extLst>
            </p:cNvPr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390811" y="722580"/>
              <a:ext cx="4459086" cy="5309465"/>
            </a:xfrm>
            <a:prstGeom prst="parallelogram">
              <a:avLst>
                <a:gd name="adj" fmla="val 22570"/>
              </a:avLst>
            </a:pr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6200000" scaled="0"/>
            </a:gradFill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3847573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8"/>
          <p:cNvGrpSpPr/>
          <p:nvPr/>
        </p:nvGrpSpPr>
        <p:grpSpPr>
          <a:xfrm>
            <a:off x="-68093" y="774267"/>
            <a:ext cx="4786670" cy="5610258"/>
            <a:chOff x="390811" y="722580"/>
            <a:chExt cx="4786670" cy="5610258"/>
          </a:xfrm>
        </p:grpSpPr>
        <p:sp>
          <p:nvSpPr>
            <p:cNvPr id="83" name="Google Shape;83;p8"/>
            <p:cNvSpPr/>
            <p:nvPr/>
          </p:nvSpPr>
          <p:spPr>
            <a:xfrm>
              <a:off x="1334528" y="1000897"/>
              <a:ext cx="3842953" cy="5331941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4" name="Google Shape;84;p8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390811" y="722580"/>
              <a:ext cx="4459086" cy="5309465"/>
            </a:xfrm>
            <a:prstGeom prst="parallelogram">
              <a:avLst>
                <a:gd name="adj" fmla="val 22570"/>
              </a:avLst>
            </a:pr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6200000" scaled="0"/>
            </a:gradFill>
            <a:ln>
              <a:noFill/>
            </a:ln>
          </p:spPr>
        </p:pic>
      </p:grpSp>
      <p:sp>
        <p:nvSpPr>
          <p:cNvPr id="85" name="Google Shape;85;p8"/>
          <p:cNvSpPr/>
          <p:nvPr/>
        </p:nvSpPr>
        <p:spPr>
          <a:xfrm flipH="1">
            <a:off x="8625016" y="6384525"/>
            <a:ext cx="3566984" cy="473475"/>
          </a:xfrm>
          <a:prstGeom prst="snip1Rect">
            <a:avLst>
              <a:gd name="adj" fmla="val 38701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Key Logger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" name="Google Shape;86;p8"/>
          <p:cNvGrpSpPr/>
          <p:nvPr/>
        </p:nvGrpSpPr>
        <p:grpSpPr>
          <a:xfrm>
            <a:off x="4267201" y="247999"/>
            <a:ext cx="8390022" cy="6450186"/>
            <a:chOff x="5954252" y="1112107"/>
            <a:chExt cx="6589504" cy="6450186"/>
          </a:xfrm>
        </p:grpSpPr>
        <p:sp>
          <p:nvSpPr>
            <p:cNvPr id="87" name="Google Shape;87;p8"/>
            <p:cNvSpPr txBox="1"/>
            <p:nvPr/>
          </p:nvSpPr>
          <p:spPr>
            <a:xfrm>
              <a:off x="5954252" y="1112107"/>
              <a:ext cx="5376894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Modules</a:t>
              </a:r>
            </a:p>
          </p:txBody>
        </p:sp>
        <p:grpSp>
          <p:nvGrpSpPr>
            <p:cNvPr id="88" name="Google Shape;88;p8"/>
            <p:cNvGrpSpPr/>
            <p:nvPr/>
          </p:nvGrpSpPr>
          <p:grpSpPr>
            <a:xfrm>
              <a:off x="6030097" y="1901066"/>
              <a:ext cx="6513659" cy="5661227"/>
              <a:chOff x="6030097" y="1901066"/>
              <a:chExt cx="6513659" cy="5661227"/>
            </a:xfrm>
          </p:grpSpPr>
          <p:grpSp>
            <p:nvGrpSpPr>
              <p:cNvPr id="89" name="Google Shape;89;p8"/>
              <p:cNvGrpSpPr/>
              <p:nvPr/>
            </p:nvGrpSpPr>
            <p:grpSpPr>
              <a:xfrm>
                <a:off x="6030097" y="1901066"/>
                <a:ext cx="6079711" cy="1200288"/>
                <a:chOff x="6030097" y="1901066"/>
                <a:chExt cx="6079711" cy="1200288"/>
              </a:xfrm>
            </p:grpSpPr>
            <p:sp>
              <p:nvSpPr>
                <p:cNvPr id="90" name="Google Shape;90;p8"/>
                <p:cNvSpPr/>
                <p:nvPr/>
              </p:nvSpPr>
              <p:spPr>
                <a:xfrm>
                  <a:off x="6030097" y="2248132"/>
                  <a:ext cx="691979" cy="691979"/>
                </a:xfrm>
                <a:prstGeom prst="snip2DiagRect">
                  <a:avLst>
                    <a:gd name="adj1" fmla="val 0"/>
                    <a:gd name="adj2" fmla="val 16667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>
                      <a:solidFill>
                        <a:schemeClr val="accent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01</a:t>
                  </a:r>
                  <a:endParaRPr/>
                </a:p>
              </p:txBody>
            </p:sp>
            <p:sp>
              <p:nvSpPr>
                <p:cNvPr id="91" name="Google Shape;91;p8"/>
                <p:cNvSpPr txBox="1"/>
                <p:nvPr/>
              </p:nvSpPr>
              <p:spPr>
                <a:xfrm>
                  <a:off x="6441989" y="1901066"/>
                  <a:ext cx="5667819" cy="12002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1800" b="1" dirty="0">
                      <a:solidFill>
                        <a:schemeClr val="bg1"/>
                      </a:solidFill>
                      <a:latin typeface="Montserrat" panose="020B0604020202020204" charset="0"/>
                    </a:rPr>
                    <a:t>Keylogger Module </a:t>
                  </a:r>
                  <a:r>
                    <a:rPr lang="en-US" sz="1800" dirty="0">
                      <a:solidFill>
                        <a:schemeClr val="bg1"/>
                      </a:solidFill>
                      <a:latin typeface="Montserrat" panose="020B0604020202020204" charset="0"/>
                    </a:rPr>
                    <a:t>: This module will handle the keylogging functionality using the `</a:t>
                  </a:r>
                  <a:r>
                    <a:rPr lang="en-US" sz="1800" dirty="0" err="1">
                      <a:solidFill>
                        <a:schemeClr val="bg1"/>
                      </a:solidFill>
                      <a:latin typeface="Montserrat" panose="020B0604020202020204" charset="0"/>
                    </a:rPr>
                    <a:t>pynput</a:t>
                  </a:r>
                  <a:r>
                    <a:rPr lang="en-US" sz="1800" dirty="0">
                      <a:solidFill>
                        <a:schemeClr val="bg1"/>
                      </a:solidFill>
                      <a:latin typeface="Montserrat" panose="020B0604020202020204" charset="0"/>
                    </a:rPr>
                    <a:t>` library to monitor and record keystrokes.</a:t>
                  </a:r>
                </a:p>
              </p:txBody>
            </p:sp>
          </p:grpSp>
          <p:grpSp>
            <p:nvGrpSpPr>
              <p:cNvPr id="92" name="Google Shape;92;p8"/>
              <p:cNvGrpSpPr/>
              <p:nvPr/>
            </p:nvGrpSpPr>
            <p:grpSpPr>
              <a:xfrm>
                <a:off x="6096000" y="3010164"/>
                <a:ext cx="6096000" cy="1525339"/>
                <a:chOff x="6096000" y="3010164"/>
                <a:chExt cx="6096000" cy="1525339"/>
              </a:xfrm>
            </p:grpSpPr>
            <p:sp>
              <p:nvSpPr>
                <p:cNvPr id="93" name="Google Shape;93;p8"/>
                <p:cNvSpPr/>
                <p:nvPr/>
              </p:nvSpPr>
              <p:spPr>
                <a:xfrm>
                  <a:off x="6096000" y="3488722"/>
                  <a:ext cx="691979" cy="691979"/>
                </a:xfrm>
                <a:prstGeom prst="snip2DiagRect">
                  <a:avLst>
                    <a:gd name="adj1" fmla="val 0"/>
                    <a:gd name="adj2" fmla="val 16667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>
                      <a:solidFill>
                        <a:schemeClr val="accent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02</a:t>
                  </a:r>
                  <a:endParaRPr/>
                </a:p>
              </p:txBody>
            </p:sp>
            <p:sp>
              <p:nvSpPr>
                <p:cNvPr id="94" name="Google Shape;94;p8"/>
                <p:cNvSpPr txBox="1"/>
                <p:nvPr/>
              </p:nvSpPr>
              <p:spPr>
                <a:xfrm>
                  <a:off x="6524181" y="3010164"/>
                  <a:ext cx="5667819" cy="15253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1800" b="1" dirty="0">
                      <a:solidFill>
                        <a:schemeClr val="bg1"/>
                      </a:solidFill>
                      <a:latin typeface="Montserrat" panose="020B0604020202020204" charset="0"/>
                    </a:rPr>
                    <a:t>GUI Module </a:t>
                  </a:r>
                  <a:r>
                    <a:rPr lang="en-US" sz="1800" dirty="0">
                      <a:solidFill>
                        <a:schemeClr val="bg1"/>
                      </a:solidFill>
                      <a:latin typeface="Montserrat" panose="020B0604020202020204" charset="0"/>
                    </a:rPr>
                    <a:t>: The GUI module will be responsible for creating the graphical user interface using `</a:t>
                  </a:r>
                  <a:r>
                    <a:rPr lang="en-US" sz="1800" dirty="0" err="1">
                      <a:solidFill>
                        <a:schemeClr val="bg1"/>
                      </a:solidFill>
                      <a:latin typeface="Montserrat" panose="020B0604020202020204" charset="0"/>
                    </a:rPr>
                    <a:t>tkinter</a:t>
                  </a:r>
                  <a:r>
                    <a:rPr lang="en-US" sz="1800" dirty="0">
                      <a:solidFill>
                        <a:schemeClr val="bg1"/>
                      </a:solidFill>
                      <a:latin typeface="Montserrat" panose="020B0604020202020204" charset="0"/>
                    </a:rPr>
                    <a:t>` to provide a visually appealing way for users to interact with the keylogger.</a:t>
                  </a:r>
                </a:p>
              </p:txBody>
            </p:sp>
          </p:grpSp>
          <p:grpSp>
            <p:nvGrpSpPr>
              <p:cNvPr id="95" name="Google Shape;95;p8"/>
              <p:cNvGrpSpPr/>
              <p:nvPr/>
            </p:nvGrpSpPr>
            <p:grpSpPr>
              <a:xfrm>
                <a:off x="6202381" y="4618097"/>
                <a:ext cx="6341375" cy="923289"/>
                <a:chOff x="6202381" y="4618097"/>
                <a:chExt cx="6341375" cy="923289"/>
              </a:xfrm>
            </p:grpSpPr>
            <p:sp>
              <p:nvSpPr>
                <p:cNvPr id="96" name="Google Shape;96;p8"/>
                <p:cNvSpPr/>
                <p:nvPr/>
              </p:nvSpPr>
              <p:spPr>
                <a:xfrm>
                  <a:off x="6202381" y="4749758"/>
                  <a:ext cx="691979" cy="691979"/>
                </a:xfrm>
                <a:prstGeom prst="snip2DiagRect">
                  <a:avLst>
                    <a:gd name="adj1" fmla="val 0"/>
                    <a:gd name="adj2" fmla="val 16667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chemeClr val="accent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03</a:t>
                  </a:r>
                  <a:endParaRPr dirty="0"/>
                </a:p>
              </p:txBody>
            </p:sp>
            <p:sp>
              <p:nvSpPr>
                <p:cNvPr id="97" name="Google Shape;97;p8"/>
                <p:cNvSpPr txBox="1"/>
                <p:nvPr/>
              </p:nvSpPr>
              <p:spPr>
                <a:xfrm>
                  <a:off x="7089784" y="4618097"/>
                  <a:ext cx="5453972" cy="92328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lvl="0"/>
                  <a:r>
                    <a:rPr lang="en-US" sz="1800" b="1" dirty="0" err="1">
                      <a:solidFill>
                        <a:schemeClr val="bg1"/>
                      </a:solidFill>
                      <a:latin typeface="Montserrat" panose="020B0604020202020204" charset="0"/>
                    </a:rPr>
                    <a:t>Pynput</a:t>
                  </a:r>
                  <a:r>
                    <a:rPr lang="en-US" sz="1800" b="1" dirty="0">
                      <a:solidFill>
                        <a:schemeClr val="bg1"/>
                      </a:solidFill>
                      <a:latin typeface="Montserrat" panose="020B0604020202020204" charset="0"/>
                    </a:rPr>
                    <a:t> </a:t>
                  </a:r>
                  <a:r>
                    <a:rPr lang="en-US" sz="1800" dirty="0">
                      <a:solidFill>
                        <a:schemeClr val="bg1"/>
                      </a:solidFill>
                      <a:latin typeface="Montserrat" panose="020B0604020202020204" charset="0"/>
                    </a:rPr>
                    <a:t>: `</a:t>
                  </a:r>
                  <a:r>
                    <a:rPr lang="en-US" sz="1800" dirty="0" err="1">
                      <a:solidFill>
                        <a:schemeClr val="bg1"/>
                      </a:solidFill>
                      <a:latin typeface="Montserrat" panose="020B0604020202020204" charset="0"/>
                    </a:rPr>
                    <a:t>pynput</a:t>
                  </a:r>
                  <a:r>
                    <a:rPr lang="en-US" sz="1800" dirty="0">
                      <a:solidFill>
                        <a:schemeClr val="bg1"/>
                      </a:solidFill>
                      <a:latin typeface="Montserrat" panose="020B0604020202020204" charset="0"/>
                    </a:rPr>
                    <a:t>` is a Python library that enables you to control and monitor input                 devices such as the mouse and keyboard</a:t>
                  </a:r>
                  <a:endParaRPr sz="1800" dirty="0">
                    <a:solidFill>
                      <a:schemeClr val="bg1"/>
                    </a:solidFill>
                    <a:latin typeface="Montserrat" panose="020B0604020202020204" charset="0"/>
                  </a:endParaRPr>
                </a:p>
              </p:txBody>
            </p:sp>
          </p:grpSp>
          <p:grpSp>
            <p:nvGrpSpPr>
              <p:cNvPr id="98" name="Google Shape;98;p8"/>
              <p:cNvGrpSpPr/>
              <p:nvPr/>
            </p:nvGrpSpPr>
            <p:grpSpPr>
              <a:xfrm>
                <a:off x="6202381" y="5808007"/>
                <a:ext cx="5454296" cy="1754286"/>
                <a:chOff x="6202381" y="5808007"/>
                <a:chExt cx="5454296" cy="1754286"/>
              </a:xfrm>
            </p:grpSpPr>
            <p:sp>
              <p:nvSpPr>
                <p:cNvPr id="99" name="Google Shape;99;p8"/>
                <p:cNvSpPr/>
                <p:nvPr/>
              </p:nvSpPr>
              <p:spPr>
                <a:xfrm>
                  <a:off x="6202381" y="5993171"/>
                  <a:ext cx="691979" cy="691979"/>
                </a:xfrm>
                <a:prstGeom prst="snip2DiagRect">
                  <a:avLst>
                    <a:gd name="adj1" fmla="val 0"/>
                    <a:gd name="adj2" fmla="val 16667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chemeClr val="accent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04</a:t>
                  </a:r>
                  <a:endParaRPr dirty="0"/>
                </a:p>
              </p:txBody>
            </p:sp>
            <p:sp>
              <p:nvSpPr>
                <p:cNvPr id="100" name="Google Shape;100;p8"/>
                <p:cNvSpPr txBox="1"/>
                <p:nvPr/>
              </p:nvSpPr>
              <p:spPr>
                <a:xfrm>
                  <a:off x="6895118" y="5808007"/>
                  <a:ext cx="4761559" cy="175428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1800" b="1" dirty="0" err="1">
                      <a:solidFill>
                        <a:schemeClr val="bg1"/>
                      </a:solidFill>
                      <a:latin typeface="Montserrat" panose="020B0604020202020204" charset="0"/>
                    </a:rPr>
                    <a:t>jsonlib</a:t>
                  </a:r>
                  <a:r>
                    <a:rPr lang="en-US" sz="1800" b="1" dirty="0">
                      <a:solidFill>
                        <a:schemeClr val="bg1"/>
                      </a:solidFill>
                      <a:latin typeface="Montserrat" panose="020B0604020202020204" charset="0"/>
                    </a:rPr>
                    <a:t> </a:t>
                  </a:r>
                  <a:r>
                    <a:rPr lang="en-US" sz="1800" dirty="0">
                      <a:solidFill>
                        <a:schemeClr val="bg1"/>
                      </a:solidFill>
                      <a:latin typeface="Montserrat" panose="020B0604020202020204" charset="0"/>
                    </a:rPr>
                    <a:t>: The standard library for working with JSON data in Python is called `json`. It provides functions for encoding Python objects into JSON strings and decoding JSON strings into Python objects.</a:t>
                  </a: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537">
      <a:dk1>
        <a:srgbClr val="000000"/>
      </a:dk1>
      <a:lt1>
        <a:srgbClr val="FFFFFF"/>
      </a:lt1>
      <a:dk2>
        <a:srgbClr val="262626"/>
      </a:dk2>
      <a:lt2>
        <a:srgbClr val="FFFFFF"/>
      </a:lt2>
      <a:accent1>
        <a:srgbClr val="001631"/>
      </a:accent1>
      <a:accent2>
        <a:srgbClr val="001838"/>
      </a:accent2>
      <a:accent3>
        <a:srgbClr val="003A48"/>
      </a:accent3>
      <a:accent4>
        <a:srgbClr val="3BC7E2"/>
      </a:accent4>
      <a:accent5>
        <a:srgbClr val="2993FF"/>
      </a:accent5>
      <a:accent6>
        <a:srgbClr val="7F739A"/>
      </a:accent6>
      <a:hlink>
        <a:srgbClr val="FFFFFF"/>
      </a:hlink>
      <a:folHlink>
        <a:srgbClr val="59595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749</Words>
  <Application>Microsoft Office PowerPoint</Application>
  <PresentationFormat>Widescreen</PresentationFormat>
  <Paragraphs>52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Montserrat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siva</dc:creator>
  <cp:lastModifiedBy>siva</cp:lastModifiedBy>
  <cp:revision>11</cp:revision>
  <dcterms:modified xsi:type="dcterms:W3CDTF">2024-06-13T07:33:32Z</dcterms:modified>
</cp:coreProperties>
</file>